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4" r:id="rId7"/>
    <p:sldId id="269" r:id="rId8"/>
    <p:sldId id="262" r:id="rId9"/>
    <p:sldId id="270" r:id="rId10"/>
    <p:sldId id="271" r:id="rId11"/>
    <p:sldId id="261" r:id="rId12"/>
    <p:sldId id="266" r:id="rId13"/>
    <p:sldId id="274" r:id="rId14"/>
    <p:sldId id="273" r:id="rId15"/>
    <p:sldId id="267" r:id="rId16"/>
    <p:sldId id="275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atlex.de/en/azel_calc-params.html?satlo=&amp;user_satlo=25.9&amp;user_satlo_dir=E&amp;location=51.75%2C-1.25&amp;la=51.75&amp;lo=-1.25&amp;country_code=uk&amp;diam_w=80&amp;diam_h=90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shail.batc.org.uk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D61460-9758-4EEF-B1C4-146BCE175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9B2A4-CB33-4F51-9713-57FD09FE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34" y="474153"/>
            <a:ext cx="9305095" cy="5241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43751-A1CD-4AAA-9015-42AD0CE83C03}"/>
              </a:ext>
            </a:extLst>
          </p:cNvPr>
          <p:cNvSpPr txBox="1"/>
          <p:nvPr/>
        </p:nvSpPr>
        <p:spPr>
          <a:xfrm>
            <a:off x="3347207" y="5956183"/>
            <a:ext cx="442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 Ulfik – G4YIP</a:t>
            </a:r>
          </a:p>
        </p:txBody>
      </p:sp>
    </p:spTree>
    <p:extLst>
      <p:ext uri="{BB962C8B-B14F-4D97-AF65-F5344CB8AC3E}">
        <p14:creationId xmlns:p14="http://schemas.microsoft.com/office/powerpoint/2010/main" val="162623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96BE9-EB58-47F2-AC85-2168CB8EDA25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Helix Antenna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E2997-5C78-4AC9-AE74-6038DCFE0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" t="12511" r="3040" b="4243"/>
          <a:stretch/>
        </p:blipFill>
        <p:spPr>
          <a:xfrm rot="10800000">
            <a:off x="3285688" y="2217791"/>
            <a:ext cx="5620624" cy="3674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63C78-8936-4306-BA76-99FE67B9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737" y="4054981"/>
            <a:ext cx="957155" cy="49381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BFC200-03AC-4D46-AF26-F24A7CDC7A24}"/>
              </a:ext>
            </a:extLst>
          </p:cNvPr>
          <p:cNvCxnSpPr>
            <a:cxnSpLocks/>
          </p:cNvCxnSpPr>
          <p:nvPr/>
        </p:nvCxnSpPr>
        <p:spPr>
          <a:xfrm flipH="1" flipV="1">
            <a:off x="5327010" y="4193136"/>
            <a:ext cx="263931" cy="625953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465AC8-E50F-4541-9C46-D865B5E908F3}"/>
              </a:ext>
            </a:extLst>
          </p:cNvPr>
          <p:cNvSpPr txBox="1"/>
          <p:nvPr/>
        </p:nvSpPr>
        <p:spPr>
          <a:xfrm>
            <a:off x="5427259" y="4819089"/>
            <a:ext cx="482239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RX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96C2C9-D120-4950-AA92-4535C4D60E46}"/>
              </a:ext>
            </a:extLst>
          </p:cNvPr>
          <p:cNvCxnSpPr>
            <a:cxnSpLocks/>
          </p:cNvCxnSpPr>
          <p:nvPr/>
        </p:nvCxnSpPr>
        <p:spPr>
          <a:xfrm flipH="1">
            <a:off x="5404448" y="3823804"/>
            <a:ext cx="3328491" cy="165110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95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D3F65-3552-4B46-A1C8-1A4AC3B2F8DB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Finding QO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3E6E5-D20E-4068-89F9-4C70BA3F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362" y="823572"/>
            <a:ext cx="5453276" cy="60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65BD3-2323-4469-9C1D-3FD5CDB76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53" y="987297"/>
            <a:ext cx="6615505" cy="4883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CEAB5-4C84-4E54-B5C4-8CC106415FD2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Hardware required</a:t>
            </a:r>
          </a:p>
        </p:txBody>
      </p:sp>
    </p:spTree>
    <p:extLst>
      <p:ext uri="{BB962C8B-B14F-4D97-AF65-F5344CB8AC3E}">
        <p14:creationId xmlns:p14="http://schemas.microsoft.com/office/powerpoint/2010/main" val="333471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CEAB5-4C84-4E54-B5C4-8CC106415FD2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Software required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A932C-32C7-4A24-BEC2-279F5386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75" y="889258"/>
            <a:ext cx="10489035" cy="58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366A1-B341-45E3-82B3-5B1CB31B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62" y="2304876"/>
            <a:ext cx="7743076" cy="2845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B03FA-BB21-4756-B0C8-0E650F500913}"/>
              </a:ext>
            </a:extLst>
          </p:cNvPr>
          <p:cNvSpPr txBox="1"/>
          <p:nvPr/>
        </p:nvSpPr>
        <p:spPr>
          <a:xfrm>
            <a:off x="671118" y="285226"/>
            <a:ext cx="988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Operating frequencies</a:t>
            </a:r>
          </a:p>
        </p:txBody>
      </p:sp>
    </p:spTree>
    <p:extLst>
      <p:ext uri="{BB962C8B-B14F-4D97-AF65-F5344CB8AC3E}">
        <p14:creationId xmlns:p14="http://schemas.microsoft.com/office/powerpoint/2010/main" val="3998181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0D9B-5FB8-40A5-9812-41EEF095A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793" y="1602297"/>
            <a:ext cx="8825658" cy="5436066"/>
          </a:xfrm>
        </p:spPr>
        <p:txBody>
          <a:bodyPr/>
          <a:lstStyle/>
          <a:p>
            <a:r>
              <a:rPr lang="en-GB" sz="2000" b="1" dirty="0"/>
              <a:t>Listen to Es’hail-2 online with the AMSAT-UK / BATC </a:t>
            </a:r>
            <a:r>
              <a:rPr lang="en-GB" sz="2000" b="1" dirty="0" err="1"/>
              <a:t>WebSDR</a:t>
            </a:r>
            <a:r>
              <a:rPr lang="en-GB" sz="2000" b="1" dirty="0"/>
              <a:t> located at </a:t>
            </a:r>
            <a:r>
              <a:rPr lang="en-GB" sz="2000" b="1" dirty="0" err="1"/>
              <a:t>Goonhilly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rgbClr val="FFC000"/>
                </a:solidFill>
              </a:rPr>
              <a:t>https://eshail.batc.org.uk/</a:t>
            </a:r>
            <a:br>
              <a:rPr lang="en-GB" sz="2000" b="1" dirty="0">
                <a:solidFill>
                  <a:srgbClr val="FFC000"/>
                </a:solidFill>
              </a:rPr>
            </a:br>
            <a:br>
              <a:rPr lang="en-GB" sz="2000" b="1" dirty="0">
                <a:solidFill>
                  <a:srgbClr val="FFC000"/>
                </a:solidFill>
              </a:rPr>
            </a:br>
            <a:r>
              <a:rPr lang="en-GB" sz="2000" b="1" dirty="0">
                <a:solidFill>
                  <a:srgbClr val="FFC000"/>
                </a:solidFill>
              </a:rPr>
              <a:t>Find the satellite</a:t>
            </a:r>
            <a:r>
              <a:rPr lang="en-GB" sz="2000" dirty="0">
                <a:hlinkClick r:id="rId2"/>
              </a:rPr>
              <a:t>https://satlex.de</a:t>
            </a:r>
            <a:br>
              <a:rPr lang="en-GB" sz="2000" dirty="0"/>
            </a:br>
            <a:br>
              <a:rPr lang="en-GB" sz="2000" dirty="0"/>
            </a:br>
            <a:r>
              <a:rPr lang="en-GB" sz="2000" b="1" dirty="0">
                <a:solidFill>
                  <a:srgbClr val="FFC000"/>
                </a:solidFill>
              </a:rPr>
              <a:t>Me</a:t>
            </a:r>
            <a:br>
              <a:rPr lang="en-GB" sz="2000" b="1" dirty="0">
                <a:solidFill>
                  <a:srgbClr val="FFC000"/>
                </a:solidFill>
              </a:rPr>
            </a:br>
            <a:br>
              <a:rPr lang="en-GB" sz="2000" b="1" dirty="0">
                <a:solidFill>
                  <a:srgbClr val="FFC000"/>
                </a:solidFill>
              </a:rPr>
            </a:br>
            <a:r>
              <a:rPr lang="en-GB" sz="2000" b="1" dirty="0">
                <a:solidFill>
                  <a:srgbClr val="FFC000"/>
                </a:solidFill>
              </a:rPr>
              <a:t>Chris M7SYT</a:t>
            </a:r>
            <a:br>
              <a:rPr lang="en-GB" sz="2000" dirty="0"/>
            </a:br>
            <a:br>
              <a:rPr lang="en-GB" sz="2800" dirty="0"/>
            </a:br>
            <a:br>
              <a:rPr lang="en-GB" sz="2800" b="1" dirty="0"/>
            </a:br>
            <a:br>
              <a:rPr lang="en-GB" sz="2800" b="1" dirty="0"/>
            </a:br>
            <a:br>
              <a:rPr lang="en-GB" sz="2800" b="1" dirty="0"/>
            </a:b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1DA1A6-A99F-433F-A9EA-9DE0475BE100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992952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0D9B-5FB8-40A5-9812-41EEF095A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457" y="2332139"/>
            <a:ext cx="8825658" cy="4009938"/>
          </a:xfrm>
        </p:spPr>
        <p:txBody>
          <a:bodyPr/>
          <a:lstStyle/>
          <a:p>
            <a:pPr algn="ctr"/>
            <a:br>
              <a:rPr lang="en-GB" sz="2000" b="1" dirty="0"/>
            </a:b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br>
              <a:rPr lang="en-GB" sz="2000" dirty="0"/>
            </a:br>
            <a:br>
              <a:rPr lang="en-GB" sz="2800" dirty="0"/>
            </a:br>
            <a:br>
              <a:rPr lang="en-GB" sz="2800" b="1" dirty="0"/>
            </a:br>
            <a:br>
              <a:rPr lang="en-GB" sz="2800" b="1" dirty="0"/>
            </a:br>
            <a:br>
              <a:rPr lang="en-GB" sz="2800" b="1" dirty="0"/>
            </a:b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1DA1A6-A99F-433F-A9EA-9DE0475BE100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695084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0D9B-5FB8-40A5-9812-41EEF095A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61460-9758-4EEF-B1C4-146BCE175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81EB79-1109-4E93-B940-7D82F910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78731" y="1888688"/>
            <a:ext cx="3426659" cy="2569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CF00E-4E89-4E38-8338-FA44CD89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95830" y="1877701"/>
            <a:ext cx="3439216" cy="257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53565-AA15-45C9-99F8-2A033EB8A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07635" y="1874303"/>
            <a:ext cx="3439216" cy="257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4D0F0B-1C8C-421C-8429-4587579D1963}"/>
              </a:ext>
            </a:extLst>
          </p:cNvPr>
          <p:cNvSpPr txBox="1"/>
          <p:nvPr/>
        </p:nvSpPr>
        <p:spPr>
          <a:xfrm>
            <a:off x="2630386" y="2181136"/>
            <a:ext cx="79275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 </a:t>
            </a:r>
            <a:r>
              <a:rPr lang="en-GB" sz="3200" dirty="0">
                <a:solidFill>
                  <a:srgbClr val="FFC000"/>
                </a:solidFill>
              </a:rPr>
              <a:t>– Background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Footprint</a:t>
            </a:r>
            <a:r>
              <a:rPr lang="en-GB" sz="3200" dirty="0">
                <a:solidFill>
                  <a:srgbClr val="FFC000"/>
                </a:solidFill>
              </a:rPr>
              <a:t> &amp; </a:t>
            </a:r>
            <a:r>
              <a:rPr lang="en-GB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Bandplan</a:t>
            </a:r>
            <a:endParaRPr lang="en-GB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TX/RX setup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Antennas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the Satellite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you need to get on Q0100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705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FFFF8-41E8-47FA-AFAD-39DEED8F7EC3}"/>
              </a:ext>
            </a:extLst>
          </p:cNvPr>
          <p:cNvSpPr txBox="1"/>
          <p:nvPr/>
        </p:nvSpPr>
        <p:spPr>
          <a:xfrm>
            <a:off x="805343" y="940463"/>
            <a:ext cx="77094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Launched from Kennedy Space Centre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Geostationary orbit at 25.9° East.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The first amateur radio transponders to be put into geostationary orbit and they are expected to link radio amateurs from Brazil to Thailand.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Es’hail-2 carries two “Phase 4” amateur radio transponders operating in the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2400 MHz </a:t>
            </a:r>
            <a:r>
              <a:rPr lang="en-GB" dirty="0">
                <a:solidFill>
                  <a:srgbClr val="FFC000"/>
                </a:solidFill>
              </a:rPr>
              <a:t>and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10450 MHz bands</a:t>
            </a:r>
            <a:r>
              <a:rPr lang="en-GB" dirty="0">
                <a:solidFill>
                  <a:srgbClr val="FFC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A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kHz bandwidth </a:t>
            </a:r>
            <a:r>
              <a:rPr lang="en-GB" dirty="0">
                <a:solidFill>
                  <a:srgbClr val="FFC000"/>
                </a:solidFill>
              </a:rPr>
              <a:t>linear transponder intended for conventional analogue operations and an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MHz bandwidth </a:t>
            </a:r>
            <a:r>
              <a:rPr lang="en-GB" dirty="0">
                <a:solidFill>
                  <a:srgbClr val="FFC000"/>
                </a:solidFill>
              </a:rPr>
              <a:t>transponder for experimental digital modulation schemes and DVB amateur television.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C000"/>
                </a:solidFill>
              </a:rPr>
              <a:t>Narrowband Linear transponder</a:t>
            </a:r>
          </a:p>
          <a:p>
            <a:pPr lvl="3"/>
            <a:r>
              <a:rPr lang="en-GB" dirty="0">
                <a:solidFill>
                  <a:srgbClr val="FFC000"/>
                </a:solidFill>
              </a:rPr>
              <a:t> 2400.050 -  2400.300 MHz Uplink</a:t>
            </a:r>
          </a:p>
          <a:p>
            <a:pPr lvl="3"/>
            <a:r>
              <a:rPr lang="en-GB" dirty="0">
                <a:solidFill>
                  <a:srgbClr val="FFC000"/>
                </a:solidFill>
              </a:rPr>
              <a:t>10489.550 - 10489.800 MHz Downlink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C000"/>
                </a:solidFill>
              </a:rPr>
              <a:t>Wideband digital transponder</a:t>
            </a:r>
          </a:p>
          <a:p>
            <a:pPr lvl="3"/>
            <a:r>
              <a:rPr lang="en-GB" dirty="0">
                <a:solidFill>
                  <a:srgbClr val="FFC000"/>
                </a:solidFill>
              </a:rPr>
              <a:t> 2401.500 -  2409.500 MHz Uplink</a:t>
            </a:r>
          </a:p>
          <a:p>
            <a:pPr lvl="3"/>
            <a:r>
              <a:rPr lang="en-GB" dirty="0">
                <a:solidFill>
                  <a:srgbClr val="FFC000"/>
                </a:solidFill>
              </a:rPr>
              <a:t>10491.000 - 10499.000 MHz Downlink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F9549-1469-42EA-BC3D-BEBF5C541236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Es’hail-2 - Background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BA9667-C4C9-428E-82BA-82AD53425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55" y="3144217"/>
            <a:ext cx="3865345" cy="35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A901F-8ACB-4053-9FBA-C640A8E2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900" y="-1"/>
            <a:ext cx="1691411" cy="1149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D483D-FE25-42F0-A3B8-185618AFA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172" y="1271107"/>
            <a:ext cx="7877313" cy="5448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D104C-D0E1-4B15-AAAD-FB173A3FCE00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Footprint </a:t>
            </a:r>
          </a:p>
        </p:txBody>
      </p:sp>
    </p:spTree>
    <p:extLst>
      <p:ext uri="{BB962C8B-B14F-4D97-AF65-F5344CB8AC3E}">
        <p14:creationId xmlns:p14="http://schemas.microsoft.com/office/powerpoint/2010/main" val="32226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95467-545E-4027-AD01-38CF5081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23" y="1342240"/>
            <a:ext cx="9204965" cy="523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5CFD9-5FCF-418B-9CC2-76C09B6B9F1F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Band plan</a:t>
            </a:r>
          </a:p>
        </p:txBody>
      </p:sp>
    </p:spTree>
    <p:extLst>
      <p:ext uri="{BB962C8B-B14F-4D97-AF65-F5344CB8AC3E}">
        <p14:creationId xmlns:p14="http://schemas.microsoft.com/office/powerpoint/2010/main" val="7828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2ADD6F3A-7B88-4147-B7BF-72D97D53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129" y="1559435"/>
            <a:ext cx="9197614" cy="4754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ED186-2DBB-4410-97BA-70F26C416398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Listening 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C845A-CA30-4833-91D6-24F39F31F9E0}"/>
              </a:ext>
            </a:extLst>
          </p:cNvPr>
          <p:cNvSpPr/>
          <p:nvPr/>
        </p:nvSpPr>
        <p:spPr>
          <a:xfrm>
            <a:off x="671119" y="808446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https://eshail.batc.org.uk/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1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53565-AA15-45C9-99F8-2A033EB8A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6" r="2659"/>
          <a:stretch/>
        </p:blipFill>
        <p:spPr>
          <a:xfrm>
            <a:off x="2622025" y="1342238"/>
            <a:ext cx="6253527" cy="4735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FC67C-E368-48E6-A054-0A05A3BF8AB6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What’s in the box?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891084-0062-42BA-A912-84B02C1D55A1}"/>
              </a:ext>
            </a:extLst>
          </p:cNvPr>
          <p:cNvGrpSpPr/>
          <p:nvPr/>
        </p:nvGrpSpPr>
        <p:grpSpPr>
          <a:xfrm>
            <a:off x="485567" y="1556406"/>
            <a:ext cx="3037809" cy="1597855"/>
            <a:chOff x="485567" y="1556406"/>
            <a:chExt cx="3037809" cy="159785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2A15B8E-2CFE-40BD-8A32-98CB5FCB1B5F}"/>
                </a:ext>
              </a:extLst>
            </p:cNvPr>
            <p:cNvCxnSpPr>
              <a:cxnSpLocks/>
            </p:cNvCxnSpPr>
            <p:nvPr/>
          </p:nvCxnSpPr>
          <p:spPr>
            <a:xfrm>
              <a:off x="2594607" y="1971668"/>
              <a:ext cx="928769" cy="118259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A6607-4A64-44D4-9DEF-1AA3648E330E}"/>
                </a:ext>
              </a:extLst>
            </p:cNvPr>
            <p:cNvSpPr txBox="1"/>
            <p:nvPr/>
          </p:nvSpPr>
          <p:spPr>
            <a:xfrm>
              <a:off x="485567" y="1556406"/>
              <a:ext cx="2493394" cy="923330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Leo Bodner GPS   40MHz fixed clock signal 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30FD6A-8566-4B7C-81C6-C46F01AEA96D}"/>
              </a:ext>
            </a:extLst>
          </p:cNvPr>
          <p:cNvGrpSpPr/>
          <p:nvPr/>
        </p:nvGrpSpPr>
        <p:grpSpPr>
          <a:xfrm>
            <a:off x="5165584" y="4517611"/>
            <a:ext cx="717861" cy="698012"/>
            <a:chOff x="5165584" y="4517611"/>
            <a:chExt cx="717861" cy="69801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907C719-8403-4269-B8EE-7B2AB0595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107" y="4517611"/>
              <a:ext cx="267338" cy="361560"/>
            </a:xfrm>
            <a:prstGeom prst="straightConnector1">
              <a:avLst/>
            </a:prstGeom>
            <a:ln w="66675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DFC52C-31B6-4B0E-982F-93E011B09146}"/>
                </a:ext>
              </a:extLst>
            </p:cNvPr>
            <p:cNvSpPr txBox="1"/>
            <p:nvPr/>
          </p:nvSpPr>
          <p:spPr>
            <a:xfrm>
              <a:off x="5165584" y="4846291"/>
              <a:ext cx="482239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RX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FE6C57B-7AAF-4F8E-B0DE-253C27898152}"/>
              </a:ext>
            </a:extLst>
          </p:cNvPr>
          <p:cNvGrpSpPr/>
          <p:nvPr/>
        </p:nvGrpSpPr>
        <p:grpSpPr>
          <a:xfrm>
            <a:off x="3918887" y="1067798"/>
            <a:ext cx="1964558" cy="1512067"/>
            <a:chOff x="3918887" y="1067798"/>
            <a:chExt cx="1964558" cy="1512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ADF62E5-AE4A-4C3E-B6E8-23A99D292A4F}"/>
                </a:ext>
              </a:extLst>
            </p:cNvPr>
            <p:cNvCxnSpPr>
              <a:cxnSpLocks/>
            </p:cNvCxnSpPr>
            <p:nvPr/>
          </p:nvCxnSpPr>
          <p:spPr>
            <a:xfrm>
              <a:off x="5247775" y="1642377"/>
              <a:ext cx="0" cy="937488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0378A-5772-4614-BC4F-7B3A2A21A14C}"/>
                </a:ext>
              </a:extLst>
            </p:cNvPr>
            <p:cNvSpPr txBox="1"/>
            <p:nvPr/>
          </p:nvSpPr>
          <p:spPr>
            <a:xfrm>
              <a:off x="3918887" y="1067798"/>
              <a:ext cx="1964558" cy="646331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12v – 28v step up transformer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DCEA43-FCB0-478B-8C9A-B290D7ADC397}"/>
              </a:ext>
            </a:extLst>
          </p:cNvPr>
          <p:cNvGrpSpPr/>
          <p:nvPr/>
        </p:nvGrpSpPr>
        <p:grpSpPr>
          <a:xfrm>
            <a:off x="5464966" y="1273045"/>
            <a:ext cx="2142869" cy="2266104"/>
            <a:chOff x="5464966" y="1273045"/>
            <a:chExt cx="2142869" cy="2266104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AA367BF-BC08-4745-8183-655D8CB97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4966" y="1599168"/>
              <a:ext cx="1387407" cy="1939981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3AA1D2-18FA-4F63-A703-DFD95FCF2D21}"/>
                </a:ext>
              </a:extLst>
            </p:cNvPr>
            <p:cNvSpPr txBox="1"/>
            <p:nvPr/>
          </p:nvSpPr>
          <p:spPr>
            <a:xfrm>
              <a:off x="6349302" y="1273045"/>
              <a:ext cx="1258533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 Twin USB  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376A649-F811-41E5-93D9-4874464A10D5}"/>
              </a:ext>
            </a:extLst>
          </p:cNvPr>
          <p:cNvGrpSpPr/>
          <p:nvPr/>
        </p:nvGrpSpPr>
        <p:grpSpPr>
          <a:xfrm>
            <a:off x="5133868" y="4103909"/>
            <a:ext cx="749577" cy="369332"/>
            <a:chOff x="5133868" y="4103909"/>
            <a:chExt cx="749577" cy="3693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3B64BAF-847E-4554-BBBB-619179D67BBC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5616107" y="4280969"/>
              <a:ext cx="267338" cy="760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978858-C275-4783-B69F-C64965FAB026}"/>
                </a:ext>
              </a:extLst>
            </p:cNvPr>
            <p:cNvSpPr txBox="1"/>
            <p:nvPr/>
          </p:nvSpPr>
          <p:spPr>
            <a:xfrm>
              <a:off x="5133868" y="4103909"/>
              <a:ext cx="482239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TX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7D303A-5F99-4CEB-83FA-5CDB6AD2DC9A}"/>
              </a:ext>
            </a:extLst>
          </p:cNvPr>
          <p:cNvGrpSpPr/>
          <p:nvPr/>
        </p:nvGrpSpPr>
        <p:grpSpPr>
          <a:xfrm>
            <a:off x="7634643" y="3418939"/>
            <a:ext cx="2433302" cy="897881"/>
            <a:chOff x="7524925" y="3366816"/>
            <a:chExt cx="2433302" cy="897881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CCAB124-7338-490E-B425-288C1843C5E6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7524925" y="3551482"/>
              <a:ext cx="1602297" cy="713215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4F9F5A-233E-4F3A-A8FE-FA611087752C}"/>
                </a:ext>
              </a:extLst>
            </p:cNvPr>
            <p:cNvSpPr txBox="1"/>
            <p:nvPr/>
          </p:nvSpPr>
          <p:spPr>
            <a:xfrm>
              <a:off x="9127222" y="3366816"/>
              <a:ext cx="831005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Bias T  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F85564-E861-4825-AE99-D52C25124F44}"/>
              </a:ext>
            </a:extLst>
          </p:cNvPr>
          <p:cNvGrpSpPr/>
          <p:nvPr/>
        </p:nvGrpSpPr>
        <p:grpSpPr>
          <a:xfrm>
            <a:off x="7318014" y="1744759"/>
            <a:ext cx="4420997" cy="1273014"/>
            <a:chOff x="7189366" y="1761812"/>
            <a:chExt cx="4420997" cy="127301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6662356-7602-4CD3-BA11-AE293C8B55FB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7189366" y="2084978"/>
              <a:ext cx="1937856" cy="9498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62FD49-50B9-4BEB-B0AB-0C4D02F70B29}"/>
                </a:ext>
              </a:extLst>
            </p:cNvPr>
            <p:cNvSpPr txBox="1"/>
            <p:nvPr/>
          </p:nvSpPr>
          <p:spPr>
            <a:xfrm>
              <a:off x="9127222" y="1761812"/>
              <a:ext cx="2483141" cy="646331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2.4GHz PA –  0.40 to 20watts 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0672F3-3054-4C83-8EBA-C4654DD924B0}"/>
              </a:ext>
            </a:extLst>
          </p:cNvPr>
          <p:cNvGrpSpPr/>
          <p:nvPr/>
        </p:nvGrpSpPr>
        <p:grpSpPr>
          <a:xfrm>
            <a:off x="6602340" y="2932174"/>
            <a:ext cx="5417889" cy="1319166"/>
            <a:chOff x="6494478" y="2899844"/>
            <a:chExt cx="5417889" cy="131916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26C9117-B66C-450C-9C02-83934E7CBCC1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6494478" y="3084510"/>
              <a:ext cx="2632744" cy="11345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9D4676-9750-49B3-88D9-0FFE49C45B14}"/>
                </a:ext>
              </a:extLst>
            </p:cNvPr>
            <p:cNvSpPr txBox="1"/>
            <p:nvPr/>
          </p:nvSpPr>
          <p:spPr>
            <a:xfrm>
              <a:off x="9127222" y="2899844"/>
              <a:ext cx="2785145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 amp  .04 - .40 watt  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B3197D4-30C8-4CCF-9502-C896AC53DDD2}"/>
              </a:ext>
            </a:extLst>
          </p:cNvPr>
          <p:cNvGrpSpPr/>
          <p:nvPr/>
        </p:nvGrpSpPr>
        <p:grpSpPr>
          <a:xfrm>
            <a:off x="8286943" y="4660762"/>
            <a:ext cx="2481943" cy="471632"/>
            <a:chOff x="8286943" y="4660762"/>
            <a:chExt cx="2481943" cy="4716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8265B10-678E-4C25-BBE7-AEB5DD2ADCA1}"/>
                </a:ext>
              </a:extLst>
            </p:cNvPr>
            <p:cNvCxnSpPr>
              <a:cxnSpLocks/>
              <a:stCxn id="51" idx="1"/>
            </p:cNvCxnSpPr>
            <p:nvPr/>
          </p:nvCxnSpPr>
          <p:spPr>
            <a:xfrm flipH="1" flipV="1">
              <a:off x="8286943" y="4660762"/>
              <a:ext cx="957230" cy="286966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B357CC-F7D3-411E-B96A-7556B541E55E}"/>
                </a:ext>
              </a:extLst>
            </p:cNvPr>
            <p:cNvSpPr txBox="1"/>
            <p:nvPr/>
          </p:nvSpPr>
          <p:spPr>
            <a:xfrm>
              <a:off x="9244173" y="4763062"/>
              <a:ext cx="1524713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12 volt input  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D353D7A-8671-495F-8047-BF23DBF18C1C}"/>
              </a:ext>
            </a:extLst>
          </p:cNvPr>
          <p:cNvGrpSpPr/>
          <p:nvPr/>
        </p:nvGrpSpPr>
        <p:grpSpPr>
          <a:xfrm>
            <a:off x="8439325" y="4947728"/>
            <a:ext cx="3298242" cy="677982"/>
            <a:chOff x="8506437" y="4947728"/>
            <a:chExt cx="3298242" cy="67798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C862E54-5BD3-4BFE-86B1-E3FE0237D4DC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8506437" y="4947728"/>
              <a:ext cx="804848" cy="493316"/>
            </a:xfrm>
            <a:prstGeom prst="straightConnector1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61B30A-BCC2-4188-8CF1-1A7E38E72981}"/>
                </a:ext>
              </a:extLst>
            </p:cNvPr>
            <p:cNvSpPr txBox="1"/>
            <p:nvPr/>
          </p:nvSpPr>
          <p:spPr>
            <a:xfrm>
              <a:off x="9311285" y="5256378"/>
              <a:ext cx="2493394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CAT 45 Cable link   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8A65DDF-2369-4E30-8BFD-4D586E690E5A}"/>
              </a:ext>
            </a:extLst>
          </p:cNvPr>
          <p:cNvGrpSpPr/>
          <p:nvPr/>
        </p:nvGrpSpPr>
        <p:grpSpPr>
          <a:xfrm>
            <a:off x="6898909" y="5555943"/>
            <a:ext cx="3086568" cy="1013083"/>
            <a:chOff x="6898909" y="5555943"/>
            <a:chExt cx="3086568" cy="1013083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E24D53A-3B12-4077-A076-2B6AF3BB83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8909" y="5555943"/>
              <a:ext cx="1607528" cy="844548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3FDCE1-5A6A-42DE-93E8-F08977B0194B}"/>
                </a:ext>
              </a:extLst>
            </p:cNvPr>
            <p:cNvSpPr txBox="1"/>
            <p:nvPr/>
          </p:nvSpPr>
          <p:spPr>
            <a:xfrm>
              <a:off x="7629759" y="6199694"/>
              <a:ext cx="2355718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12 volt distribution   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AD39D7-F430-4A28-A227-EDBC51D0B2EF}"/>
              </a:ext>
            </a:extLst>
          </p:cNvPr>
          <p:cNvGrpSpPr/>
          <p:nvPr/>
        </p:nvGrpSpPr>
        <p:grpSpPr>
          <a:xfrm>
            <a:off x="8234675" y="4306437"/>
            <a:ext cx="3077557" cy="369332"/>
            <a:chOff x="8293398" y="4306437"/>
            <a:chExt cx="3077557" cy="369332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AF47699-A9C9-4A97-9156-B075C5E188A6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 flipV="1">
              <a:off x="8293398" y="4463641"/>
              <a:ext cx="1009993" cy="2746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161AA3-FAFE-4177-98A0-61D14FA42C47}"/>
                </a:ext>
              </a:extLst>
            </p:cNvPr>
            <p:cNvSpPr txBox="1"/>
            <p:nvPr/>
          </p:nvSpPr>
          <p:spPr>
            <a:xfrm>
              <a:off x="9303391" y="4306437"/>
              <a:ext cx="2067564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LNB In – 790MHz  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788A84-8877-4591-B76D-93C9E8B3127E}"/>
              </a:ext>
            </a:extLst>
          </p:cNvPr>
          <p:cNvGrpSpPr/>
          <p:nvPr/>
        </p:nvGrpSpPr>
        <p:grpSpPr>
          <a:xfrm>
            <a:off x="8234675" y="3869622"/>
            <a:ext cx="1974728" cy="429148"/>
            <a:chOff x="8301787" y="3869622"/>
            <a:chExt cx="1974728" cy="429148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5808703-659A-4EDF-8103-9997C3F9E4F4}"/>
                </a:ext>
              </a:extLst>
            </p:cNvPr>
            <p:cNvCxnSpPr>
              <a:cxnSpLocks/>
              <a:stCxn id="60" idx="1"/>
            </p:cNvCxnSpPr>
            <p:nvPr/>
          </p:nvCxnSpPr>
          <p:spPr>
            <a:xfrm flipH="1">
              <a:off x="8301787" y="4054288"/>
              <a:ext cx="1000892" cy="244482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A8AAD1D-B192-491A-AD08-C0EE2167B99B}"/>
                </a:ext>
              </a:extLst>
            </p:cNvPr>
            <p:cNvSpPr txBox="1"/>
            <p:nvPr/>
          </p:nvSpPr>
          <p:spPr>
            <a:xfrm>
              <a:off x="9302679" y="3869622"/>
              <a:ext cx="973836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GPS In  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00BF4A3-AF82-4DD3-A8E1-8F66D46D44D2}"/>
              </a:ext>
            </a:extLst>
          </p:cNvPr>
          <p:cNvGrpSpPr/>
          <p:nvPr/>
        </p:nvGrpSpPr>
        <p:grpSpPr>
          <a:xfrm>
            <a:off x="485567" y="3823174"/>
            <a:ext cx="3682766" cy="923330"/>
            <a:chOff x="485567" y="3823174"/>
            <a:chExt cx="3682766" cy="92333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0548639-3A44-4659-BC9F-6A31CB70638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3120704" y="4284839"/>
              <a:ext cx="1047629" cy="22661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048C4B-85B9-48E0-89A4-557A2C7068D3}"/>
                </a:ext>
              </a:extLst>
            </p:cNvPr>
            <p:cNvSpPr/>
            <p:nvPr/>
          </p:nvSpPr>
          <p:spPr>
            <a:xfrm>
              <a:off x="485567" y="3823174"/>
              <a:ext cx="2635137" cy="923330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 w="254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SDR Transceiver </a:t>
              </a:r>
              <a:r>
                <a:rPr lang="en-GB" dirty="0"/>
                <a:t>70MHz-6GHz Software Defined Radio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28A8152-FA99-4A77-B10C-75043D5ED97B}"/>
              </a:ext>
            </a:extLst>
          </p:cNvPr>
          <p:cNvGrpSpPr/>
          <p:nvPr/>
        </p:nvGrpSpPr>
        <p:grpSpPr>
          <a:xfrm>
            <a:off x="8244507" y="2486052"/>
            <a:ext cx="1983996" cy="429149"/>
            <a:chOff x="8285009" y="3869622"/>
            <a:chExt cx="1983996" cy="429149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7EE4801-0377-4C03-9B39-2ECB1CF7871C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 flipH="1">
              <a:off x="8285009" y="4054288"/>
              <a:ext cx="1000892" cy="24448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7DBD7D2-120D-4703-9636-B7F167C000BC}"/>
                </a:ext>
              </a:extLst>
            </p:cNvPr>
            <p:cNvSpPr txBox="1"/>
            <p:nvPr/>
          </p:nvSpPr>
          <p:spPr>
            <a:xfrm>
              <a:off x="9285901" y="3869622"/>
              <a:ext cx="983104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TX out   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613458B-ECD2-4E77-86F8-F59B013F8168}"/>
              </a:ext>
            </a:extLst>
          </p:cNvPr>
          <p:cNvGrpSpPr/>
          <p:nvPr/>
        </p:nvGrpSpPr>
        <p:grpSpPr>
          <a:xfrm>
            <a:off x="595618" y="4749468"/>
            <a:ext cx="3138521" cy="708393"/>
            <a:chOff x="595618" y="4749468"/>
            <a:chExt cx="3138521" cy="708393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15DEEBA-47E2-4A26-A0BF-111080FB5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707" y="4749468"/>
              <a:ext cx="1492432" cy="585930"/>
            </a:xfrm>
            <a:prstGeom prst="straightConnector1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E360375-F991-437A-B0FD-9AE2F894041D}"/>
                </a:ext>
              </a:extLst>
            </p:cNvPr>
            <p:cNvSpPr txBox="1"/>
            <p:nvPr/>
          </p:nvSpPr>
          <p:spPr>
            <a:xfrm>
              <a:off x="595618" y="5088529"/>
              <a:ext cx="1778464" cy="369332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CAT 45 in/out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4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F90293-732C-4AE5-B5CE-43B7D3CB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5" y="2003326"/>
            <a:ext cx="3953427" cy="3505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56D47-C863-475D-96FF-9C86E92E7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267" y="2003326"/>
            <a:ext cx="3820058" cy="410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96BE9-EB58-47F2-AC85-2168CB8EDA25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POTY Antenna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3C9BC3-1B51-40FC-8D3C-CAFB9FC134AB}"/>
              </a:ext>
            </a:extLst>
          </p:cNvPr>
          <p:cNvSpPr/>
          <p:nvPr/>
        </p:nvSpPr>
        <p:spPr>
          <a:xfrm>
            <a:off x="2416029" y="1263165"/>
            <a:ext cx="2715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(</a:t>
            </a:r>
            <a:r>
              <a:rPr lang="en-GB" sz="2000" b="1" dirty="0">
                <a:solidFill>
                  <a:srgbClr val="FFC000"/>
                </a:solidFill>
              </a:rPr>
              <a:t>P</a:t>
            </a:r>
            <a:r>
              <a:rPr lang="en-GB" sz="2000" dirty="0">
                <a:solidFill>
                  <a:srgbClr val="FFC000"/>
                </a:solidFill>
              </a:rPr>
              <a:t>atch </a:t>
            </a:r>
            <a:r>
              <a:rPr lang="en-GB" sz="2000" b="1" dirty="0">
                <a:solidFill>
                  <a:srgbClr val="FFC000"/>
                </a:solidFill>
              </a:rPr>
              <a:t>O</a:t>
            </a:r>
            <a:r>
              <a:rPr lang="en-GB" sz="2000" dirty="0">
                <a:solidFill>
                  <a:srgbClr val="FFC000"/>
                </a:solidFill>
              </a:rPr>
              <a:t>f </a:t>
            </a:r>
            <a:r>
              <a:rPr lang="en-GB" sz="2000" b="1" dirty="0">
                <a:solidFill>
                  <a:srgbClr val="FFC000"/>
                </a:solidFill>
              </a:rPr>
              <a:t>T</a:t>
            </a:r>
            <a:r>
              <a:rPr lang="en-GB" sz="2000" dirty="0">
                <a:solidFill>
                  <a:srgbClr val="FFC000"/>
                </a:solidFill>
              </a:rPr>
              <a:t>he </a:t>
            </a:r>
            <a:r>
              <a:rPr lang="en-GB" sz="2000" b="1" dirty="0">
                <a:solidFill>
                  <a:srgbClr val="FFC000"/>
                </a:solidFill>
              </a:rPr>
              <a:t>Y</a:t>
            </a:r>
            <a:r>
              <a:rPr lang="en-GB" sz="2000" dirty="0">
                <a:solidFill>
                  <a:srgbClr val="FFC000"/>
                </a:solidFill>
              </a:rPr>
              <a:t>ear)</a:t>
            </a:r>
          </a:p>
        </p:txBody>
      </p:sp>
    </p:spTree>
    <p:extLst>
      <p:ext uri="{BB962C8B-B14F-4D97-AF65-F5344CB8AC3E}">
        <p14:creationId xmlns:p14="http://schemas.microsoft.com/office/powerpoint/2010/main" val="22624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C53F-BC46-4147-B898-2064EA8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2" y="83715"/>
            <a:ext cx="43815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96BE9-EB58-47F2-AC85-2168CB8EDA25}"/>
              </a:ext>
            </a:extLst>
          </p:cNvPr>
          <p:cNvSpPr txBox="1"/>
          <p:nvPr/>
        </p:nvSpPr>
        <p:spPr>
          <a:xfrm>
            <a:off x="671119" y="285226"/>
            <a:ext cx="94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satellite Es’hail-2 – POTY Antenna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3C9BC3-1B51-40FC-8D3C-CAFB9FC134AB}"/>
              </a:ext>
            </a:extLst>
          </p:cNvPr>
          <p:cNvSpPr/>
          <p:nvPr/>
        </p:nvSpPr>
        <p:spPr>
          <a:xfrm>
            <a:off x="6392411" y="749580"/>
            <a:ext cx="2715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(</a:t>
            </a:r>
            <a:r>
              <a:rPr lang="en-GB" sz="2000" b="1" dirty="0">
                <a:solidFill>
                  <a:srgbClr val="FFC000"/>
                </a:solidFill>
              </a:rPr>
              <a:t>P</a:t>
            </a:r>
            <a:r>
              <a:rPr lang="en-GB" sz="2000" dirty="0">
                <a:solidFill>
                  <a:srgbClr val="FFC000"/>
                </a:solidFill>
              </a:rPr>
              <a:t>atch </a:t>
            </a:r>
            <a:r>
              <a:rPr lang="en-GB" sz="2000" b="1" dirty="0">
                <a:solidFill>
                  <a:srgbClr val="FFC000"/>
                </a:solidFill>
              </a:rPr>
              <a:t>O</a:t>
            </a:r>
            <a:r>
              <a:rPr lang="en-GB" sz="2000" dirty="0">
                <a:solidFill>
                  <a:srgbClr val="FFC000"/>
                </a:solidFill>
              </a:rPr>
              <a:t>f </a:t>
            </a:r>
            <a:r>
              <a:rPr lang="en-GB" sz="2000" b="1" dirty="0">
                <a:solidFill>
                  <a:srgbClr val="FFC000"/>
                </a:solidFill>
              </a:rPr>
              <a:t>T</a:t>
            </a:r>
            <a:r>
              <a:rPr lang="en-GB" sz="2000" dirty="0">
                <a:solidFill>
                  <a:srgbClr val="FFC000"/>
                </a:solidFill>
              </a:rPr>
              <a:t>he </a:t>
            </a:r>
            <a:r>
              <a:rPr lang="en-GB" sz="2000" b="1" dirty="0">
                <a:solidFill>
                  <a:srgbClr val="FFC000"/>
                </a:solidFill>
              </a:rPr>
              <a:t>Y</a:t>
            </a:r>
            <a:r>
              <a:rPr lang="en-GB" sz="2000" dirty="0">
                <a:solidFill>
                  <a:srgbClr val="FFC000"/>
                </a:solidFill>
              </a:rPr>
              <a:t>ear)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A36993-1F10-4FE0-A687-31E58463B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4" r="9754" b="7050"/>
          <a:stretch/>
        </p:blipFill>
        <p:spPr>
          <a:xfrm rot="10800000">
            <a:off x="6958018" y="1614044"/>
            <a:ext cx="5062447" cy="4121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B5F5E9-E7F9-40F8-8AD2-8361390AB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0" t="8578" r="7380" b="10302"/>
          <a:stretch/>
        </p:blipFill>
        <p:spPr>
          <a:xfrm rot="10800000">
            <a:off x="171536" y="1412461"/>
            <a:ext cx="6623145" cy="4563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4E6CFD-46B4-4DCD-A229-6DCD589AD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41" y="4373327"/>
            <a:ext cx="957155" cy="493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5638C5-3B78-4A3D-A5AA-A6AFAF6CA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737" y="2942875"/>
            <a:ext cx="969348" cy="99373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151356-57E0-4721-A830-BEAA28839EFE}"/>
              </a:ext>
            </a:extLst>
          </p:cNvPr>
          <p:cNvCxnSpPr>
            <a:cxnSpLocks/>
          </p:cNvCxnSpPr>
          <p:nvPr/>
        </p:nvCxnSpPr>
        <p:spPr>
          <a:xfrm flipH="1">
            <a:off x="1561015" y="3162650"/>
            <a:ext cx="5082328" cy="277092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980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251</TotalTime>
  <Words>365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to Es’hail-2 online with the AMSAT-UK / BATC WebSDR located at Goonhilly https://eshail.batc.org.uk/  Find the satellitehttps://satlex.de  Me  Chris M7SYT     </vt:lpstr>
      <vt:lpstr> Questions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 Ulfik</dc:creator>
  <cp:lastModifiedBy>Vic Ulfik</cp:lastModifiedBy>
  <cp:revision>41</cp:revision>
  <dcterms:created xsi:type="dcterms:W3CDTF">2025-01-26T18:18:20Z</dcterms:created>
  <dcterms:modified xsi:type="dcterms:W3CDTF">2025-01-29T21:02:25Z</dcterms:modified>
</cp:coreProperties>
</file>